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7" r:id="rId2"/>
    <p:sldId id="256" r:id="rId3"/>
    <p:sldId id="258" r:id="rId4"/>
    <p:sldId id="265" r:id="rId5"/>
    <p:sldId id="263" r:id="rId6"/>
    <p:sldId id="262" r:id="rId7"/>
    <p:sldId id="264" r:id="rId8"/>
    <p:sldId id="266" r:id="rId9"/>
    <p:sldId id="267" r:id="rId10"/>
    <p:sldId id="279" r:id="rId11"/>
    <p:sldId id="280" r:id="rId12"/>
    <p:sldId id="281" r:id="rId13"/>
    <p:sldId id="282" r:id="rId14"/>
    <p:sldId id="283" r:id="rId15"/>
    <p:sldId id="270" r:id="rId16"/>
    <p:sldId id="268" r:id="rId17"/>
    <p:sldId id="271" r:id="rId18"/>
    <p:sldId id="273" r:id="rId19"/>
    <p:sldId id="274" r:id="rId20"/>
    <p:sldId id="278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17" y="-57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9F495-8A7E-4D7C-BB6A-9F713DA6BF5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7B803-5FCA-474D-9C85-BE7A636F0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Ideally, we want to minimize the dose on OARs while meeting the DVH objectives.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practice, meeting all DVH objectives isn’t possible, so we try to </a:t>
            </a:r>
            <a:r>
              <a:rPr lang="en-US" dirty="0" err="1"/>
              <a:t>to</a:t>
            </a:r>
            <a:r>
              <a:rPr lang="en-US" dirty="0"/>
              <a:t> be as close as possible to meeting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4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CFF3-BFDD-D1F5-5C8D-ECF6ED73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509AC-04E1-5DAB-41C3-B96FDA82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7163-3A91-EC3F-FD73-63A2FDC6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06D8-FBE7-7A75-BEC7-679412AF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65BC-5DC1-4DBF-4DD6-3830F0D5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2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DC3A-FA32-52A0-9560-9BBB3A8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C465F-93F5-36C9-79E2-47F06FA7B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7476-2FE1-3A12-2784-93523FA9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99D69-5978-506E-16E1-B4D93B9A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FD8E-A0C4-21C5-751D-229F858B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53C49-70C8-7E5E-DB9C-C8BE0D1F2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3CA9-408D-83A3-7AC7-8D7A543D8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94B2-95B0-EC0B-2671-E089C934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573B-7021-7B4E-3CB5-553D0ACA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9E8E-7744-8527-C534-EF104DFF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3170-711F-6367-22B2-EEFD9CE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7A4-6643-FB07-F207-EC25A1DB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9E17-0AA8-AA8C-B16A-E7DE6A86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91B-22CD-5FF8-008A-93B80DA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2D0A0-B21D-7C35-07BF-DD3C3A7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46A-0E3F-01B2-A4C7-E714185B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85F-CFF3-03EC-14A1-531F119F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3A5F-6102-861E-5469-4865DDB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9E16-429B-AEA7-4B25-C6A0A127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D623-09C8-73E0-6B72-50B7DF24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B273-FD2A-60C7-6D59-76E67D7E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E7D5-7BBB-63E3-A4F9-477BC38F4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57600-4E11-2F94-DEF1-62625BDF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6C406-DDDD-E045-C185-13B5A0AF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E7D81-4B53-E305-AABF-A26848A5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F48E7-48D2-40D0-1EF4-DD18087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CEFE-8896-DA23-D3D8-063A2FD4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8EBB-F15C-3663-468C-B2208110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3594-7B37-0DBA-4419-763FB697E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93BFA-5CE7-CAD3-3AD0-4487A5542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36A98-5D4F-B731-9D38-0FF6D352F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C42-BCAF-257C-B537-9F697151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5C1B5-C512-F7F9-C0AA-B72D69DC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7EC4B-7463-941C-1923-F4F49A33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3DB0-8DE1-B75F-5D6A-1C92FDA7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F0A10-889A-0E0D-8D37-E3D1E49E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5B799-27EA-29FA-7AB0-86B184C1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1415E-E49B-0D06-F286-0032ADD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62D0D-F71F-C366-E77C-5042A1EC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4EE95-D90B-9347-7825-0F206BC5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B774-A64B-42BE-49F5-9758790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3D8-0003-301E-5DE9-D17E19DA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537D-EBCE-8331-9EAB-9734E303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1344-A150-6CC3-C941-6D1CB3141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CEDD-ED9B-860E-DEA2-1090F07F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DAE9-A1A4-39B5-5EE5-38E17751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C903-B86C-EF4F-E9D2-B2B41BF6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CF18-E30F-8E60-1C52-3D33CBFD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CA4AB-9BEC-D7BB-EC16-97D6EB5BD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E0DAF-8C40-3831-74D9-5248B85B1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41BB1-236D-7042-966D-20150C0C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D072-652D-316E-E78F-754B8BA1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8F688-4578-A286-6854-784ED0E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F3BF3-8FAB-CDD3-955C-0A204F07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2C17-F594-A242-F293-829325DF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26BE8-518F-24F1-6A89-73F45244F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6E57-ACE5-C4DD-82F0-D06CD68F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42C5-A8F1-7200-D0B3-1882BC78D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s-lab.github.io/PresentationJuin2023MICS/dem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6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Automatic Optimization of Radiotherapy Treatments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9FD6A3-7324-113D-6988-EFE2C9942376}"/>
              </a:ext>
            </a:extLst>
          </p:cNvPr>
          <p:cNvGrpSpPr/>
          <p:nvPr/>
        </p:nvGrpSpPr>
        <p:grpSpPr>
          <a:xfrm>
            <a:off x="285812" y="5349875"/>
            <a:ext cx="11620376" cy="1351290"/>
            <a:chOff x="108012" y="5349875"/>
            <a:chExt cx="11620376" cy="135129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23AAEEC-811B-D5E9-8C0C-7CBA268D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4640" y="5510985"/>
              <a:ext cx="2002802" cy="103859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57AAEFD-327C-B63F-3DAC-E0490F40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89792" y="5506222"/>
              <a:ext cx="1038596" cy="10385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1603407-F8DA-3673-05EA-A20170A86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26972" y="5679927"/>
              <a:ext cx="1935318" cy="69118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6DA5A5-3B55-1410-92E7-120B432D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012" y="5349875"/>
              <a:ext cx="1801720" cy="135129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20C87-545D-DDDB-A835-9B15D75BF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72082" y="5602673"/>
              <a:ext cx="2192540" cy="845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5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(1/3)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32389-6E16-9833-86FB-47DD3B256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2626" y="1595675"/>
            <a:ext cx="3127220" cy="484490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591BA10-2FE1-7946-8195-05D4FCE05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0304" y="1595675"/>
            <a:ext cx="3127220" cy="4844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B4487-09BB-8EDB-A4F3-4886916E5F24}"/>
              </a:ext>
            </a:extLst>
          </p:cNvPr>
          <p:cNvSpPr txBox="1"/>
          <p:nvPr/>
        </p:nvSpPr>
        <p:spPr>
          <a:xfrm>
            <a:off x="3068493" y="644058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fluence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FA87A-791E-D758-6CAA-8F0DD281A367}"/>
              </a:ext>
            </a:extLst>
          </p:cNvPr>
          <p:cNvSpPr txBox="1"/>
          <p:nvPr/>
        </p:nvSpPr>
        <p:spPr>
          <a:xfrm>
            <a:off x="7761542" y="6440584"/>
            <a:ext cx="19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fluence</a:t>
            </a:r>
          </a:p>
        </p:txBody>
      </p:sp>
    </p:spTree>
    <p:extLst>
      <p:ext uri="{BB962C8B-B14F-4D97-AF65-F5344CB8AC3E}">
        <p14:creationId xmlns:p14="http://schemas.microsoft.com/office/powerpoint/2010/main" val="19516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2FE73A7-B4B1-20B8-9884-BCEC9DE72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141" y="2050864"/>
            <a:ext cx="2659122" cy="4119695"/>
          </a:xfrm>
          <a:custGeom>
            <a:avLst/>
            <a:gdLst>
              <a:gd name="connsiteX0" fmla="*/ 0 w 2659122"/>
              <a:gd name="connsiteY0" fmla="*/ 0 h 4119695"/>
              <a:gd name="connsiteX1" fmla="*/ 2659123 w 2659122"/>
              <a:gd name="connsiteY1" fmla="*/ 0 h 4119695"/>
              <a:gd name="connsiteX2" fmla="*/ 2659123 w 2659122"/>
              <a:gd name="connsiteY2" fmla="*/ 4119696 h 4119695"/>
              <a:gd name="connsiteX3" fmla="*/ 0 w 2659122"/>
              <a:gd name="connsiteY3" fmla="*/ 4119696 h 411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9122" h="4119695">
                <a:moveTo>
                  <a:pt x="0" y="0"/>
                </a:moveTo>
                <a:lnTo>
                  <a:pt x="2659123" y="0"/>
                </a:lnTo>
                <a:lnTo>
                  <a:pt x="2659123" y="4119696"/>
                </a:lnTo>
                <a:lnTo>
                  <a:pt x="0" y="4119696"/>
                </a:ln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763911-7291-7A8B-CCA9-09289A6F2268}"/>
              </a:ext>
            </a:extLst>
          </p:cNvPr>
          <p:cNvSpPr/>
          <p:nvPr/>
        </p:nvSpPr>
        <p:spPr>
          <a:xfrm>
            <a:off x="3057525" y="1983105"/>
            <a:ext cx="9525" cy="4238625"/>
          </a:xfrm>
          <a:custGeom>
            <a:avLst/>
            <a:gdLst>
              <a:gd name="connsiteX0" fmla="*/ 0 w 9525"/>
              <a:gd name="connsiteY0" fmla="*/ 4238625 h 4238625"/>
              <a:gd name="connsiteX1" fmla="*/ 0 w 9525"/>
              <a:gd name="connsiteY1" fmla="*/ 0 h 423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238625">
                <a:moveTo>
                  <a:pt x="0" y="4238625"/>
                </a:moveTo>
                <a:lnTo>
                  <a:pt x="0" y="0"/>
                </a:lnTo>
              </a:path>
            </a:pathLst>
          </a:custGeom>
          <a:noFill/>
          <a:ln w="53026" cap="rnd">
            <a:solidFill>
              <a:srgbClr val="000080"/>
            </a:solidFill>
            <a:prstDash val="sysDash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19F888-272A-8325-F5C9-231E87404C04}"/>
              </a:ext>
            </a:extLst>
          </p:cNvPr>
          <p:cNvSpPr/>
          <p:nvPr/>
        </p:nvSpPr>
        <p:spPr>
          <a:xfrm>
            <a:off x="2966720" y="-2306320"/>
            <a:ext cx="182245" cy="5760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Sliding Window (2/3)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8F6C0B-476A-2E89-1E81-B043746CE804}"/>
              </a:ext>
            </a:extLst>
          </p:cNvPr>
          <p:cNvSpPr/>
          <p:nvPr/>
        </p:nvSpPr>
        <p:spPr>
          <a:xfrm>
            <a:off x="7040241" y="3649755"/>
            <a:ext cx="2928642" cy="1956869"/>
          </a:xfrm>
          <a:custGeom>
            <a:avLst/>
            <a:gdLst>
              <a:gd name="connsiteX0" fmla="*/ 0 w 2928642"/>
              <a:gd name="connsiteY0" fmla="*/ 1956870 h 1956869"/>
              <a:gd name="connsiteX1" fmla="*/ 762000 w 2928642"/>
              <a:gd name="connsiteY1" fmla="*/ 1368 h 1956869"/>
              <a:gd name="connsiteX2" fmla="*/ 1514818 w 2928642"/>
              <a:gd name="connsiteY2" fmla="*/ 1268317 h 1956869"/>
              <a:gd name="connsiteX3" fmla="*/ 2272227 w 2928642"/>
              <a:gd name="connsiteY3" fmla="*/ 364013 h 1956869"/>
              <a:gd name="connsiteX4" fmla="*/ 2928642 w 2928642"/>
              <a:gd name="connsiteY4" fmla="*/ 1943097 h 195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642" h="1956869">
                <a:moveTo>
                  <a:pt x="0" y="1956870"/>
                </a:moveTo>
                <a:cubicBezTo>
                  <a:pt x="267767" y="1335639"/>
                  <a:pt x="168602" y="50307"/>
                  <a:pt x="762000" y="1368"/>
                </a:cubicBezTo>
                <a:cubicBezTo>
                  <a:pt x="1355389" y="-47572"/>
                  <a:pt x="1074030" y="1232731"/>
                  <a:pt x="1514818" y="1268317"/>
                </a:cubicBezTo>
                <a:cubicBezTo>
                  <a:pt x="1955597" y="1303893"/>
                  <a:pt x="1796139" y="291261"/>
                  <a:pt x="2272227" y="364013"/>
                </a:cubicBezTo>
                <a:cubicBezTo>
                  <a:pt x="2748315" y="436756"/>
                  <a:pt x="2709834" y="1416735"/>
                  <a:pt x="2928642" y="1943097"/>
                </a:cubicBezTo>
              </a:path>
            </a:pathLst>
          </a:custGeom>
          <a:noFill/>
          <a:ln w="93031" cap="rnd">
            <a:solidFill>
              <a:srgbClr val="000080"/>
            </a:solidFill>
            <a:prstDash val="sysDash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CF62A3F-E518-10E6-7B70-6E61EEA4F4EC}"/>
              </a:ext>
            </a:extLst>
          </p:cNvPr>
          <p:cNvSpPr/>
          <p:nvPr/>
        </p:nvSpPr>
        <p:spPr>
          <a:xfrm>
            <a:off x="4661230" y="4069080"/>
            <a:ext cx="1580359" cy="9525"/>
          </a:xfrm>
          <a:custGeom>
            <a:avLst/>
            <a:gdLst>
              <a:gd name="connsiteX0" fmla="*/ 0 w 1580359"/>
              <a:gd name="connsiteY0" fmla="*/ 0 h 9525"/>
              <a:gd name="connsiteX1" fmla="*/ 1580359 w 1580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0359" h="9525">
                <a:moveTo>
                  <a:pt x="0" y="0"/>
                </a:moveTo>
                <a:lnTo>
                  <a:pt x="1580359" y="0"/>
                </a:lnTo>
              </a:path>
            </a:pathLst>
          </a:custGeom>
          <a:solidFill>
            <a:srgbClr val="666666"/>
          </a:solidFill>
          <a:ln w="93031" cap="rnd">
            <a:solidFill>
              <a:srgbClr val="808080"/>
            </a:solidFill>
            <a:prstDash val="solid"/>
            <a:round/>
            <a:tailEnd type="stealth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F83B215-5057-378E-7FF4-119F444FE60B}"/>
              </a:ext>
            </a:extLst>
          </p:cNvPr>
          <p:cNvSpPr/>
          <p:nvPr/>
        </p:nvSpPr>
        <p:spPr>
          <a:xfrm>
            <a:off x="6960393" y="2513897"/>
            <a:ext cx="3143250" cy="3143248"/>
          </a:xfrm>
          <a:custGeom>
            <a:avLst/>
            <a:gdLst>
              <a:gd name="connsiteX0" fmla="*/ 3143250 w 3143250"/>
              <a:gd name="connsiteY0" fmla="*/ 3143248 h 3143248"/>
              <a:gd name="connsiteX1" fmla="*/ 0 w 3143250"/>
              <a:gd name="connsiteY1" fmla="*/ 3143248 h 3143248"/>
              <a:gd name="connsiteX2" fmla="*/ 0 w 3143250"/>
              <a:gd name="connsiteY2" fmla="*/ 0 h 3143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250" h="3143248">
                <a:moveTo>
                  <a:pt x="3143250" y="3143248"/>
                </a:moveTo>
                <a:lnTo>
                  <a:pt x="0" y="3143248"/>
                </a:lnTo>
                <a:lnTo>
                  <a:pt x="0" y="0"/>
                </a:lnTo>
              </a:path>
            </a:pathLst>
          </a:custGeom>
          <a:noFill/>
          <a:ln w="93031" cap="rnd">
            <a:solidFill>
              <a:srgbClr val="000000"/>
            </a:solidFill>
            <a:prstDash val="solid"/>
            <a:round/>
            <a:headEnd type="triangle"/>
            <a:tailEnd type="triangle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CFC43-27DD-45EF-71DC-153353A2F428}"/>
              </a:ext>
            </a:extLst>
          </p:cNvPr>
          <p:cNvSpPr/>
          <p:nvPr/>
        </p:nvSpPr>
        <p:spPr>
          <a:xfrm>
            <a:off x="2966085" y="3501320"/>
            <a:ext cx="182245" cy="463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89E145-A005-D8BD-F7FF-50F168ACA918}"/>
              </a:ext>
            </a:extLst>
          </p:cNvPr>
          <p:cNvSpPr/>
          <p:nvPr/>
        </p:nvSpPr>
        <p:spPr>
          <a:xfrm>
            <a:off x="2509520" y="-202262"/>
            <a:ext cx="996950" cy="700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8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1.04167E-6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-1.25E-6 0.2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(3/3)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B15F101-2108-5460-31E1-2056EE539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56" y="2029614"/>
            <a:ext cx="4010487" cy="4010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D05135-9851-D8F1-770B-E54085916F29}"/>
              </a:ext>
            </a:extLst>
          </p:cNvPr>
          <p:cNvSpPr txBox="1"/>
          <p:nvPr/>
        </p:nvSpPr>
        <p:spPr>
          <a:xfrm>
            <a:off x="1620520" y="1768004"/>
            <a:ext cx="8950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 dirty="0"/>
              <a:t>“ Convert rows/columns fluence curves to leaf's motions.”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1A9EF-1C5B-3D90-F819-5544A58935F8}"/>
              </a:ext>
            </a:extLst>
          </p:cNvPr>
          <p:cNvSpPr txBox="1"/>
          <p:nvPr/>
        </p:nvSpPr>
        <p:spPr>
          <a:xfrm>
            <a:off x="2296160" y="5725775"/>
            <a:ext cx="759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https://mics-lab.github.io/PresentationJuin2023MICS/dem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1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DD285F-5D1C-7E1A-8217-726358DE5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76500"/>
            <a:ext cx="1219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8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4F8581A-4AA4-1C90-2781-33D2E2823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13149"/>
            <a:ext cx="12192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7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9C0DBD5-43E8-6C31-4144-D69E0CFF4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4531678" cy="401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D1634-3746-E98F-8D32-4799F53E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725" y="1325563"/>
            <a:ext cx="7528275" cy="553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481F2-1C78-1235-24CB-44DC8FC5015F}"/>
              </a:ext>
            </a:extLst>
          </p:cNvPr>
          <p:cNvSpPr txBox="1"/>
          <p:nvPr/>
        </p:nvSpPr>
        <p:spPr>
          <a:xfrm>
            <a:off x="1302209" y="5343213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“objectives”</a:t>
            </a:r>
          </a:p>
        </p:txBody>
      </p:sp>
    </p:spTree>
    <p:extLst>
      <p:ext uri="{BB962C8B-B14F-4D97-AF65-F5344CB8AC3E}">
        <p14:creationId xmlns:p14="http://schemas.microsoft.com/office/powerpoint/2010/main" val="40022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8E1E8791-A48E-B924-ED24-3CA9B310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580"/>
          <a:stretch/>
        </p:blipFill>
        <p:spPr>
          <a:xfrm>
            <a:off x="1195499" y="1314450"/>
            <a:ext cx="9839101" cy="55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A4323F-ADA9-1D01-46E1-351C9E2F9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" b="84677"/>
          <a:stretch/>
        </p:blipFill>
        <p:spPr>
          <a:xfrm>
            <a:off x="857250" y="1314451"/>
            <a:ext cx="10477500" cy="4064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1FFE64-57CE-0A8B-45D0-EFFB956CD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422"/>
          <a:stretch/>
        </p:blipFill>
        <p:spPr>
          <a:xfrm>
            <a:off x="857250" y="4183745"/>
            <a:ext cx="10515600" cy="40640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1EBEABE-D4D7-D12F-9137-350A3AD36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76" t="36310" r="30030" b="44690"/>
          <a:stretch/>
        </p:blipFill>
        <p:spPr>
          <a:xfrm>
            <a:off x="3287714" y="4809462"/>
            <a:ext cx="5654671" cy="694796"/>
          </a:xfrm>
          <a:prstGeom prst="rect">
            <a:avLst/>
          </a:prstGeom>
        </p:spPr>
      </p:pic>
      <p:pic>
        <p:nvPicPr>
          <p:cNvPr id="9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A8F8FD-01E2-E41B-6A3D-16995A5CF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1" t="29790" r="29082" b="35598"/>
          <a:stretch/>
        </p:blipFill>
        <p:spPr>
          <a:xfrm>
            <a:off x="3543938" y="1720852"/>
            <a:ext cx="5104124" cy="114888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120F06C-A23B-AA5D-3927-27DF2C169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597" y="2353037"/>
            <a:ext cx="1944913" cy="17243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25ACAD-E0A3-13C0-AB56-35C138804262}"/>
              </a:ext>
            </a:extLst>
          </p:cNvPr>
          <p:cNvSpPr/>
          <p:nvPr/>
        </p:nvSpPr>
        <p:spPr>
          <a:xfrm>
            <a:off x="4366078" y="2800337"/>
            <a:ext cx="4690836" cy="475798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FF3661D-53D2-7A4F-93CD-B78748F0C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22" t="75315" r="57362" b="10796"/>
          <a:stretch/>
        </p:blipFill>
        <p:spPr>
          <a:xfrm>
            <a:off x="3287714" y="5670023"/>
            <a:ext cx="2387097" cy="581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/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if constraint is not satisfied for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,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blipFill>
                <a:blip r:embed="rId6"/>
                <a:stretch>
                  <a:fillRect l="-8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32AA18-C77F-574F-F4F0-96298A8FD1C3}"/>
              </a:ext>
            </a:extLst>
          </p:cNvPr>
          <p:cNvSpPr/>
          <p:nvPr/>
        </p:nvSpPr>
        <p:spPr>
          <a:xfrm>
            <a:off x="4718512" y="6232370"/>
            <a:ext cx="1081539" cy="250237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2A1DA-6A7C-1BE1-B8C8-503B0494EB9A}"/>
              </a:ext>
            </a:extLst>
          </p:cNvPr>
          <p:cNvSpPr/>
          <p:nvPr/>
        </p:nvSpPr>
        <p:spPr>
          <a:xfrm>
            <a:off x="5295278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58C2E0-15B4-1A5D-3EA7-5F15A0F45743}"/>
              </a:ext>
            </a:extLst>
          </p:cNvPr>
          <p:cNvSpPr/>
          <p:nvPr/>
        </p:nvSpPr>
        <p:spPr>
          <a:xfrm>
            <a:off x="7015019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171EB-73A4-86DF-C0E6-20DAAFA7F39E}"/>
              </a:ext>
            </a:extLst>
          </p:cNvPr>
          <p:cNvSpPr txBox="1"/>
          <p:nvPr/>
        </p:nvSpPr>
        <p:spPr>
          <a:xfrm>
            <a:off x="4456546" y="4358247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from dosimetrist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 of each objective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B4FADFA-ED9C-6456-DB2D-A2DA1D54B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55" y="4206585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Automatization try </a:t>
            </a:r>
            <a:r>
              <a:rPr lang="en-US" i="1" dirty="0"/>
              <a:t>“baseline”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E2BB-5CD1-835F-7E88-66BD591090EF}"/>
              </a:ext>
            </a:extLst>
          </p:cNvPr>
          <p:cNvSpPr txBox="1"/>
          <p:nvPr/>
        </p:nvSpPr>
        <p:spPr>
          <a:xfrm>
            <a:off x="820230" y="4723997"/>
            <a:ext cx="321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Fine tuning </a:t>
            </a:r>
            <a:r>
              <a:rPr lang="en-US" dirty="0"/>
              <a:t>of hyper parameters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Meta-optimizer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C01FC-80AB-B1CA-0788-DD6ED4F6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08" y="4689142"/>
            <a:ext cx="587007" cy="587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198F5-AD7B-D82D-2A11-CC262232E1BC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4037073" y="4908663"/>
            <a:ext cx="977927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F0CD050-CCE8-6F8D-F9B8-BB7206610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01" y="5093329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168522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769208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0136" y="1356391"/>
            <a:ext cx="604085" cy="60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2216576"/>
            <a:ext cx="5046591" cy="3364393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7" y="2216576"/>
            <a:ext cx="4485857" cy="33643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0400" y="1314145"/>
            <a:ext cx="671688" cy="6716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604536" y="707923"/>
            <a:ext cx="1269374" cy="6062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8092" y="707923"/>
            <a:ext cx="867270" cy="63157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1052283" y="5577815"/>
            <a:ext cx="5601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 (little damage to healthy tissues)</a:t>
            </a:r>
          </a:p>
          <a:p>
            <a:r>
              <a:rPr lang="en-US" sz="2400" dirty="0"/>
              <a:t>-: Tumor needs to be localized &amp; accessible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6653857" y="5577815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not need to be localized</a:t>
            </a:r>
          </a:p>
        </p:txBody>
      </p:sp>
    </p:spTree>
    <p:extLst>
      <p:ext uri="{BB962C8B-B14F-4D97-AF65-F5344CB8AC3E}">
        <p14:creationId xmlns:p14="http://schemas.microsoft.com/office/powerpoint/2010/main" val="3439249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BB9C5F-54BE-9FF0-AED6-03833BFD116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654587" y="2616993"/>
            <a:ext cx="1066772" cy="203567"/>
          </a:xfrm>
          <a:prstGeom prst="straightConnector1">
            <a:avLst/>
          </a:prstGeom>
          <a:ln w="190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(bis) Automatization try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4" y="1690688"/>
            <a:ext cx="3617845" cy="378676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407" y="2841994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4529457" y="4533006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457" y="2841993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7" y="2841993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3643445" y="5841551"/>
            <a:ext cx="1772024" cy="4544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Sets of Weights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D4A47E-3FC2-F32E-5D0B-0FF9D2804005}"/>
              </a:ext>
            </a:extLst>
          </p:cNvPr>
          <p:cNvSpPr/>
          <p:nvPr/>
        </p:nvSpPr>
        <p:spPr>
          <a:xfrm>
            <a:off x="7160244" y="140493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C6D151-0DF9-CBC8-A52F-5D4C923F5E8C}"/>
              </a:ext>
            </a:extLst>
          </p:cNvPr>
          <p:cNvSpPr/>
          <p:nvPr/>
        </p:nvSpPr>
        <p:spPr>
          <a:xfrm>
            <a:off x="7160244" y="255606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8A215D-70CC-0A24-3F8C-C41EDFC6C6A1}"/>
              </a:ext>
            </a:extLst>
          </p:cNvPr>
          <p:cNvSpPr/>
          <p:nvPr/>
        </p:nvSpPr>
        <p:spPr>
          <a:xfrm>
            <a:off x="7160244" y="370719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5EB316-5052-848E-C315-52321260131B}"/>
              </a:ext>
            </a:extLst>
          </p:cNvPr>
          <p:cNvSpPr/>
          <p:nvPr/>
        </p:nvSpPr>
        <p:spPr>
          <a:xfrm>
            <a:off x="7160244" y="4858329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pic>
        <p:nvPicPr>
          <p:cNvPr id="22" name="Picture 21" descr="A person in a white coat&#10;&#10;Description automatically generated with medium confidence">
            <a:extLst>
              <a:ext uri="{FF2B5EF4-FFF2-40B4-BE49-F238E27FC236}">
                <a16:creationId xmlns:a16="http://schemas.microsoft.com/office/drawing/2014/main" id="{A6A3517B-6AE8-DF85-1FA3-4137E90E5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34" y="3882755"/>
            <a:ext cx="1300501" cy="130050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4A36CDE-C82E-31FF-FB81-DC3507B942F8}"/>
              </a:ext>
            </a:extLst>
          </p:cNvPr>
          <p:cNvSpPr/>
          <p:nvPr/>
        </p:nvSpPr>
        <p:spPr>
          <a:xfrm>
            <a:off x="7160244" y="2556067"/>
            <a:ext cx="533400" cy="904875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43625BD-A961-C68D-5D78-3F4A8AB30348}"/>
              </a:ext>
            </a:extLst>
          </p:cNvPr>
          <p:cNvSpPr/>
          <p:nvPr/>
        </p:nvSpPr>
        <p:spPr>
          <a:xfrm>
            <a:off x="7734300" y="3019425"/>
            <a:ext cx="1000125" cy="1000125"/>
          </a:xfrm>
          <a:custGeom>
            <a:avLst/>
            <a:gdLst>
              <a:gd name="connsiteX0" fmla="*/ 1000125 w 1000125"/>
              <a:gd name="connsiteY0" fmla="*/ 1000125 h 1000125"/>
              <a:gd name="connsiteX1" fmla="*/ 619125 w 1000125"/>
              <a:gd name="connsiteY1" fmla="*/ 295275 h 1000125"/>
              <a:gd name="connsiteX2" fmla="*/ 0 w 1000125"/>
              <a:gd name="connsiteY2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125" h="1000125">
                <a:moveTo>
                  <a:pt x="1000125" y="1000125"/>
                </a:moveTo>
                <a:cubicBezTo>
                  <a:pt x="892968" y="731043"/>
                  <a:pt x="785812" y="461962"/>
                  <a:pt x="619125" y="295275"/>
                </a:cubicBezTo>
                <a:cubicBezTo>
                  <a:pt x="452438" y="128588"/>
                  <a:pt x="226219" y="64294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A6333C-25D3-B5C6-8DF8-AADE87420D27}"/>
              </a:ext>
            </a:extLst>
          </p:cNvPr>
          <p:cNvSpPr txBox="1"/>
          <p:nvPr/>
        </p:nvSpPr>
        <p:spPr>
          <a:xfrm>
            <a:off x="7086145" y="169986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B469F5-2674-3713-4C38-1F3A3FFA21A7}"/>
              </a:ext>
            </a:extLst>
          </p:cNvPr>
          <p:cNvSpPr txBox="1"/>
          <p:nvPr/>
        </p:nvSpPr>
        <p:spPr>
          <a:xfrm>
            <a:off x="7084240" y="285037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A11804-C1F4-FFA0-EF0E-A31B657BB047}"/>
              </a:ext>
            </a:extLst>
          </p:cNvPr>
          <p:cNvSpPr txBox="1"/>
          <p:nvPr/>
        </p:nvSpPr>
        <p:spPr>
          <a:xfrm>
            <a:off x="7085297" y="400744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B63AE-896F-4063-2BB2-B7A487B50CC7}"/>
              </a:ext>
            </a:extLst>
          </p:cNvPr>
          <p:cNvSpPr txBox="1"/>
          <p:nvPr/>
        </p:nvSpPr>
        <p:spPr>
          <a:xfrm>
            <a:off x="7084239" y="515857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4</a:t>
            </a:r>
          </a:p>
        </p:txBody>
      </p:sp>
    </p:spTree>
    <p:extLst>
      <p:ext uri="{BB962C8B-B14F-4D97-AF65-F5344CB8AC3E}">
        <p14:creationId xmlns:p14="http://schemas.microsoft.com/office/powerpoint/2010/main" val="317887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Automatization try </a:t>
            </a:r>
            <a:r>
              <a:rPr lang="en-US" i="1" dirty="0"/>
              <a:t>(work in progress)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549EFF-79A9-D340-E1B2-D013FEFB7CCE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Agent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2DFD068-57AE-A272-1392-1BD4F92C8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69304" y="4689142"/>
            <a:ext cx="663413" cy="663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14A0C3-A6CC-2839-AD96-C8DF41848A07}"/>
              </a:ext>
            </a:extLst>
          </p:cNvPr>
          <p:cNvSpPr txBox="1"/>
          <p:nvPr/>
        </p:nvSpPr>
        <p:spPr>
          <a:xfrm>
            <a:off x="820230" y="4723997"/>
            <a:ext cx="332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</a:t>
            </a:r>
            <a:r>
              <a:rPr lang="en-US" dirty="0"/>
              <a:t>based on previous cases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8AB335-3B2D-ABD5-CF72-1E3D0D53E5E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145499" y="4908663"/>
            <a:ext cx="869501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08D3897C-AFAA-6A0A-BAA7-1A136E6A4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1602" y="5093329"/>
            <a:ext cx="1011234" cy="10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7204462" y="5100753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467262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570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6" y="5117493"/>
            <a:ext cx="4170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</a:t>
            </a:r>
          </a:p>
          <a:p>
            <a:r>
              <a:rPr lang="en-US" sz="24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20625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100795"/>
            <a:ext cx="5760720" cy="38309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215639" y="5936583"/>
            <a:ext cx="57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Relatively safe (most tissues are spared)</a:t>
            </a:r>
          </a:p>
          <a:p>
            <a:r>
              <a:rPr lang="en-US" sz="24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C7B3-943C-FFE5-24A3-00A4127F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repartition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A51FA781-2CF6-4E77-9819-0E01407D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4338"/>
          <a:stretch/>
        </p:blipFill>
        <p:spPr>
          <a:xfrm>
            <a:off x="828675" y="1690688"/>
            <a:ext cx="7296150" cy="4652945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A65F3C8-7B5F-67C4-EEC3-A1F28678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0912" y="3917148"/>
            <a:ext cx="2857500" cy="20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8D253-D373-C233-AD82-99FE931ACA77}"/>
              </a:ext>
            </a:extLst>
          </p:cNvPr>
          <p:cNvSpPr txBox="1"/>
          <p:nvPr/>
        </p:nvSpPr>
        <p:spPr>
          <a:xfrm>
            <a:off x="8829675" y="2403744"/>
            <a:ext cx="71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B0A2-A024-4B8D-407B-CF4DADB73FE8}"/>
              </a:ext>
            </a:extLst>
          </p:cNvPr>
          <p:cNvSpPr txBox="1"/>
          <p:nvPr/>
        </p:nvSpPr>
        <p:spPr>
          <a:xfrm>
            <a:off x="8829675" y="5261245"/>
            <a:ext cx="60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0EBA5-2CD6-5B28-C520-2376D94A0D5E}"/>
              </a:ext>
            </a:extLst>
          </p:cNvPr>
          <p:cNvSpPr txBox="1"/>
          <p:nvPr/>
        </p:nvSpPr>
        <p:spPr>
          <a:xfrm>
            <a:off x="9549652" y="240374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“high dose”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9B537-DC34-B2B1-BA0D-A84A8F6C5B9E}"/>
              </a:ext>
            </a:extLst>
          </p:cNvPr>
          <p:cNvSpPr txBox="1"/>
          <p:nvPr/>
        </p:nvSpPr>
        <p:spPr>
          <a:xfrm>
            <a:off x="9630956" y="5261245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“low dose”</a:t>
            </a:r>
          </a:p>
        </p:txBody>
      </p:sp>
    </p:spTree>
    <p:extLst>
      <p:ext uri="{BB962C8B-B14F-4D97-AF65-F5344CB8AC3E}">
        <p14:creationId xmlns:p14="http://schemas.microsoft.com/office/powerpoint/2010/main" val="281784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rays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9FB22EC-E605-AEE3-7D74-F141A947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0E1561-46B0-FE44-7543-B7ED214D9ABE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BD4730-E881-0D76-D8EB-92ECDCA78313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C8991-7D56-CCB3-F47B-6F0BBDEEFF6D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5EB8E-8B65-84E2-D790-BA3E3C801B7F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870697-A187-7C64-BAC6-160165692C40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DC64D-B136-36F7-A86C-1BD9F26FB218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107CDE-3C35-2478-06E4-00FF500F3A3B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6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919DD76-561E-30B0-9466-9D8A6250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595675"/>
            <a:ext cx="1058466" cy="1208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B7A15-661C-5022-97B2-87CC7FF0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85817" y="808633"/>
            <a:ext cx="1058466" cy="1208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C4E77-776D-54C8-C5F4-08ED80EC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80044">
            <a:off x="8890367" y="1394307"/>
            <a:ext cx="1058466" cy="12084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A6FFC9-0FEC-DE94-B12A-D655BC7A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85" y="5232354"/>
            <a:ext cx="2031495" cy="1208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05FBD9-7520-4D6C-E2EB-AA56818A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93318">
            <a:off x="8902695" y="5615596"/>
            <a:ext cx="1273509" cy="5747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64E72C-5C6E-992E-C279-88BA7C3E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08180">
            <a:off x="4303588" y="5836597"/>
            <a:ext cx="1058466" cy="12084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D3C855-1A32-67D1-68F1-3880AE46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64307">
            <a:off x="6884098" y="5783865"/>
            <a:ext cx="1058466" cy="1208485"/>
          </a:xfrm>
          <a:prstGeom prst="rect">
            <a:avLst/>
          </a:prstGeom>
        </p:spPr>
      </p:pic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524608F5-AFDA-349F-3BE6-39EFD0C16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</p:spTree>
    <p:extLst>
      <p:ext uri="{BB962C8B-B14F-4D97-AF65-F5344CB8AC3E}">
        <p14:creationId xmlns:p14="http://schemas.microsoft.com/office/powerpoint/2010/main" val="316302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75542-21A2-20C3-CF71-DC746B6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95675"/>
            <a:ext cx="4243472" cy="4844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F11783-9709-2C99-8456-D5FD40E2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178" y="1595675"/>
            <a:ext cx="4243472" cy="484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2BA-083F-0C21-6C78-02F1851272C7}"/>
              </a:ext>
            </a:extLst>
          </p:cNvPr>
          <p:cNvSpPr txBox="1"/>
          <p:nvPr/>
        </p:nvSpPr>
        <p:spPr>
          <a:xfrm>
            <a:off x="3068493" y="644058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fluence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49361-27EE-5BDC-8F8B-90372AA12A7B}"/>
              </a:ext>
            </a:extLst>
          </p:cNvPr>
          <p:cNvSpPr txBox="1"/>
          <p:nvPr/>
        </p:nvSpPr>
        <p:spPr>
          <a:xfrm>
            <a:off x="7761542" y="6440584"/>
            <a:ext cx="19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fluence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6FDBAF-E75B-A4CD-E6FE-083794F4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(1/2)</a:t>
            </a:r>
          </a:p>
        </p:txBody>
      </p:sp>
    </p:spTree>
    <p:extLst>
      <p:ext uri="{BB962C8B-B14F-4D97-AF65-F5344CB8AC3E}">
        <p14:creationId xmlns:p14="http://schemas.microsoft.com/office/powerpoint/2010/main" val="181917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BA52-B146-4B3C-0853-0D1B3C5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  <p:pic>
        <p:nvPicPr>
          <p:cNvPr id="6" name="Picture 5" descr="A picture containing text, tool, weapon, scissors&#10;&#10;Description automatically generated">
            <a:extLst>
              <a:ext uri="{FF2B5EF4-FFF2-40B4-BE49-F238E27FC236}">
                <a16:creationId xmlns:a16="http://schemas.microsoft.com/office/drawing/2014/main" id="{F3344CDE-F9FF-72AC-53FC-13916FFB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0" y="3338926"/>
            <a:ext cx="1263457" cy="132314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C6A9D0E-5F3A-0C23-ECFD-65BC6DFD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66" y="3337718"/>
            <a:ext cx="1057573" cy="1325563"/>
          </a:xfrm>
          <a:prstGeom prst="rect">
            <a:avLst/>
          </a:prstGeom>
        </p:spPr>
      </p:pic>
      <p:pic>
        <p:nvPicPr>
          <p:cNvPr id="10" name="Picture 9" descr="A picture containing weapon, tool&#10;&#10;Description automatically generated">
            <a:extLst>
              <a:ext uri="{FF2B5EF4-FFF2-40B4-BE49-F238E27FC236}">
                <a16:creationId xmlns:a16="http://schemas.microsoft.com/office/drawing/2014/main" id="{BE8BAD29-00ED-70FB-11A3-597A19E98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3338926"/>
            <a:ext cx="1647449" cy="1323146"/>
          </a:xfrm>
          <a:prstGeom prst="rect">
            <a:avLst/>
          </a:prstGeom>
        </p:spPr>
      </p:pic>
      <p:pic>
        <p:nvPicPr>
          <p:cNvPr id="12" name="Picture 1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3C4683A5-248A-19ED-9EFA-BC6FCEF54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8" y="3338926"/>
            <a:ext cx="1436872" cy="1323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039933-96DA-0FF1-F2B0-46B739855F1E}"/>
              </a:ext>
            </a:extLst>
          </p:cNvPr>
          <p:cNvSpPr txBox="1"/>
          <p:nvPr/>
        </p:nvSpPr>
        <p:spPr>
          <a:xfrm>
            <a:off x="3118921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E493-4765-5450-E2A4-02FB45DDDC2C}"/>
              </a:ext>
            </a:extLst>
          </p:cNvPr>
          <p:cNvSpPr txBox="1"/>
          <p:nvPr/>
        </p:nvSpPr>
        <p:spPr>
          <a:xfrm>
            <a:off x="5511820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5C942-158A-75A8-F028-D7CF6B72DBB4}"/>
              </a:ext>
            </a:extLst>
          </p:cNvPr>
          <p:cNvSpPr txBox="1"/>
          <p:nvPr/>
        </p:nvSpPr>
        <p:spPr>
          <a:xfrm>
            <a:off x="7727807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D709E-5008-DE09-7AB0-011563587D25}"/>
              </a:ext>
            </a:extLst>
          </p:cNvPr>
          <p:cNvSpPr txBox="1"/>
          <p:nvPr/>
        </p:nvSpPr>
        <p:spPr>
          <a:xfrm>
            <a:off x="9737911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=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3214C50-CE08-51FA-4A54-084688253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69" y="3338926"/>
            <a:ext cx="817531" cy="132314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4A58287-1D02-C75A-52B4-3BDC2DF72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r="2277"/>
          <a:stretch/>
        </p:blipFill>
        <p:spPr>
          <a:xfrm>
            <a:off x="10350500" y="268288"/>
            <a:ext cx="876300" cy="14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97D0E3-5DDB-64AA-75DA-D4A04E842F75}"/>
              </a:ext>
            </a:extLst>
          </p:cNvPr>
          <p:cNvSpPr txBox="1"/>
          <p:nvPr/>
        </p:nvSpPr>
        <p:spPr>
          <a:xfrm>
            <a:off x="9990034" y="1602859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 to deliver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2F577-1DF2-B2B2-AD58-C2EBDE93589F}"/>
                  </a:ext>
                </a:extLst>
              </p:cNvPr>
              <p:cNvSpPr txBox="1"/>
              <p:nvPr/>
            </p:nvSpPr>
            <p:spPr>
              <a:xfrm rot="5400000">
                <a:off x="10450257" y="2297853"/>
                <a:ext cx="6767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2F577-1DF2-B2B2-AD58-C2EBDE93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450257" y="2297853"/>
                <a:ext cx="67678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30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6316</TotalTime>
  <Words>408</Words>
  <Application>Microsoft Office PowerPoint</Application>
  <PresentationFormat>Widescreen</PresentationFormat>
  <Paragraphs>123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Automatic Optimization of Radiotherapy Treatments</vt:lpstr>
      <vt:lpstr>Cancer treatments</vt:lpstr>
      <vt:lpstr>Cancer treatments</vt:lpstr>
      <vt:lpstr>Multi-Leaf Collimator</vt:lpstr>
      <vt:lpstr>Dose repartition</vt:lpstr>
      <vt:lpstr>Spreading rays</vt:lpstr>
      <vt:lpstr>Step-and-Shoot (2/2)</vt:lpstr>
      <vt:lpstr>Step-and-Shoot (1/2)</vt:lpstr>
      <vt:lpstr>Step-and-Shoot (2/2)</vt:lpstr>
      <vt:lpstr>Sliding Window (1/3)</vt:lpstr>
      <vt:lpstr>Sliding Window (2/3)</vt:lpstr>
      <vt:lpstr>Sliding Window (3/3)</vt:lpstr>
      <vt:lpstr>Radiotherapy Workflow</vt:lpstr>
      <vt:lpstr>Radiotherapy Workflow</vt:lpstr>
      <vt:lpstr>Problem statement</vt:lpstr>
      <vt:lpstr>Mathematical formulation</vt:lpstr>
      <vt:lpstr>Mathematical formulation</vt:lpstr>
      <vt:lpstr>Current Workflow</vt:lpstr>
      <vt:lpstr>1st Automatization try “baseline”</vt:lpstr>
      <vt:lpstr>1st (bis) Automatization try</vt:lpstr>
      <vt:lpstr>2nd Automatization try (work in progress)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 oncologists</dc:title>
  <dc:creator>Paul Dubois</dc:creator>
  <cp:lastModifiedBy>Paul Dubois</cp:lastModifiedBy>
  <cp:revision>58</cp:revision>
  <dcterms:created xsi:type="dcterms:W3CDTF">2022-11-22T11:26:35Z</dcterms:created>
  <dcterms:modified xsi:type="dcterms:W3CDTF">2023-06-22T10:08:12Z</dcterms:modified>
</cp:coreProperties>
</file>